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76" r:id="rId4"/>
    <p:sldId id="273" r:id="rId5"/>
    <p:sldId id="274" r:id="rId6"/>
    <p:sldId id="272" r:id="rId7"/>
    <p:sldId id="277" r:id="rId8"/>
    <p:sldId id="261" r:id="rId9"/>
  </p:sldIdLst>
  <p:sldSz cx="12192000" cy="6858000"/>
  <p:notesSz cx="6881813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 autoAdjust="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3822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6434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466434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6B7A40DF-A7CA-4A98-840A-9B06A49C66AC}" type="datetimeFigureOut">
              <a:rPr lang="en-US" smtClean="0"/>
              <a:t>3/24/2021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540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473892"/>
            <a:ext cx="5505450" cy="3660458"/>
          </a:xfrm>
          <a:prstGeom prst="rect">
            <a:avLst/>
          </a:prstGeom>
        </p:spPr>
        <p:txBody>
          <a:bodyPr vert="horz" lIns="92446" tIns="46223" rIns="92446" bIns="46223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82119" cy="466433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2" y="8829967"/>
            <a:ext cx="2982119" cy="466433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BF4D5706-B830-4FF6-8AF8-35D24BBF68E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65806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4D5706-B830-4FF6-8AF8-35D24BBF68E7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67045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2EC9C-ECBF-4801-A12E-485D00D533E5}" type="datetimeFigureOut">
              <a:rPr lang="en-US" smtClean="0"/>
              <a:t>3/24/2021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3A096-7CC8-4F63-9CD0-52FC8BD7597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13859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2EC9C-ECBF-4801-A12E-485D00D533E5}" type="datetimeFigureOut">
              <a:rPr lang="en-US" smtClean="0"/>
              <a:t>3/24/2021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3A096-7CC8-4F63-9CD0-52FC8BD7597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70961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2EC9C-ECBF-4801-A12E-485D00D533E5}" type="datetimeFigureOut">
              <a:rPr lang="en-US" smtClean="0"/>
              <a:t>3/24/2021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3A096-7CC8-4F63-9CD0-52FC8BD7597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62210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2EC9C-ECBF-4801-A12E-485D00D533E5}" type="datetimeFigureOut">
              <a:rPr lang="en-US" smtClean="0"/>
              <a:t>3/24/2021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3A096-7CC8-4F63-9CD0-52FC8BD7597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4384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2EC9C-ECBF-4801-A12E-485D00D533E5}" type="datetimeFigureOut">
              <a:rPr lang="en-US" smtClean="0"/>
              <a:t>3/24/2021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3A096-7CC8-4F63-9CD0-52FC8BD7597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98748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2EC9C-ECBF-4801-A12E-485D00D533E5}" type="datetimeFigureOut">
              <a:rPr lang="en-US" smtClean="0"/>
              <a:t>3/24/2021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3A096-7CC8-4F63-9CD0-52FC8BD7597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5091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2EC9C-ECBF-4801-A12E-485D00D533E5}" type="datetimeFigureOut">
              <a:rPr lang="en-US" smtClean="0"/>
              <a:t>3/24/2021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3A096-7CC8-4F63-9CD0-52FC8BD7597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1197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2EC9C-ECBF-4801-A12E-485D00D533E5}" type="datetimeFigureOut">
              <a:rPr lang="en-US" smtClean="0"/>
              <a:t>3/24/2021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3A096-7CC8-4F63-9CD0-52FC8BD7597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11396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2EC9C-ECBF-4801-A12E-485D00D533E5}" type="datetimeFigureOut">
              <a:rPr lang="en-US" smtClean="0"/>
              <a:t>3/24/2021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3A096-7CC8-4F63-9CD0-52FC8BD7597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90616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2EC9C-ECBF-4801-A12E-485D00D533E5}" type="datetimeFigureOut">
              <a:rPr lang="en-US" smtClean="0"/>
              <a:t>3/24/2021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3A096-7CC8-4F63-9CD0-52FC8BD7597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0950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2EC9C-ECBF-4801-A12E-485D00D533E5}" type="datetimeFigureOut">
              <a:rPr lang="en-US" smtClean="0"/>
              <a:t>3/24/2021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3A096-7CC8-4F63-9CD0-52FC8BD7597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04255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F2EC9C-ECBF-4801-A12E-485D00D533E5}" type="datetimeFigureOut">
              <a:rPr lang="en-US" smtClean="0"/>
              <a:t>3/24/2021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23A096-7CC8-4F63-9CD0-52FC8BD7597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96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60;p17"/>
          <p:cNvSpPr txBox="1">
            <a:spLocks noGrp="1"/>
          </p:cNvSpPr>
          <p:nvPr>
            <p:ph type="ctrTitle"/>
          </p:nvPr>
        </p:nvSpPr>
        <p:spPr>
          <a:xfrm>
            <a:off x="1041256" y="2308708"/>
            <a:ext cx="4412159" cy="1784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 smtClean="0"/>
              <a:t>Public Relations</a:t>
            </a:r>
            <a:endParaRPr b="1" dirty="0"/>
          </a:p>
        </p:txBody>
      </p:sp>
      <p:sp>
        <p:nvSpPr>
          <p:cNvPr id="5" name="Google Shape;61;p17"/>
          <p:cNvSpPr txBox="1">
            <a:spLocks noGrp="1"/>
          </p:cNvSpPr>
          <p:nvPr>
            <p:ph type="subTitle" idx="1"/>
          </p:nvPr>
        </p:nvSpPr>
        <p:spPr>
          <a:xfrm>
            <a:off x="999746" y="4057355"/>
            <a:ext cx="4453669" cy="83915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r">
              <a:spcBef>
                <a:spcPts val="0"/>
              </a:spcBef>
              <a:buClr>
                <a:schemeClr val="dk1"/>
              </a:buClr>
              <a:buSzPts val="1100"/>
            </a:pPr>
            <a:r>
              <a:rPr lang="en-US" dirty="0"/>
              <a:t>Budget Presentation</a:t>
            </a:r>
            <a:br>
              <a:rPr lang="en-US" dirty="0"/>
            </a:br>
            <a:r>
              <a:rPr lang="en-US" dirty="0" smtClean="0"/>
              <a:t>March 24, 2021</a:t>
            </a:r>
            <a:endParaRPr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9113" y="1721256"/>
            <a:ext cx="4508001" cy="3332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605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5120640" cy="7165219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 rot="20800986">
            <a:off x="1764738" y="2948141"/>
            <a:ext cx="2876832" cy="2796376"/>
            <a:chOff x="1493806" y="1830542"/>
            <a:chExt cx="2876832" cy="2796376"/>
          </a:xfrm>
        </p:grpSpPr>
        <p:sp>
          <p:nvSpPr>
            <p:cNvPr id="6" name="Google Shape;783;p17"/>
            <p:cNvSpPr txBox="1">
              <a:spLocks/>
            </p:cNvSpPr>
            <p:nvPr/>
          </p:nvSpPr>
          <p:spPr>
            <a:xfrm>
              <a:off x="1493806" y="1830542"/>
              <a:ext cx="2876832" cy="1159800"/>
            </a:xfrm>
            <a:prstGeom prst="rect">
              <a:avLst/>
            </a:prstGeom>
          </p:spPr>
          <p:txBody>
            <a:bodyPr spcFirstLastPara="1" vert="horz" wrap="square" lIns="0" tIns="0" rIns="0" bIns="0" rtlCol="0" anchor="b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spcBef>
                  <a:spcPts val="0"/>
                </a:spcBef>
              </a:pPr>
              <a:r>
                <a:rPr lang="en-US" sz="7200" b="1" dirty="0" smtClean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Nunito" panose="02000503030000020003" pitchFamily="2" charset="0"/>
                </a:rPr>
                <a:t>Hello!</a:t>
              </a:r>
              <a:endParaRPr lang="en-US" sz="72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unito" panose="02000503030000020003" pitchFamily="2" charset="0"/>
              </a:endParaRPr>
            </a:p>
          </p:txBody>
        </p:sp>
        <p:sp>
          <p:nvSpPr>
            <p:cNvPr id="7" name="Google Shape;784;p17"/>
            <p:cNvSpPr txBox="1">
              <a:spLocks/>
            </p:cNvSpPr>
            <p:nvPr/>
          </p:nvSpPr>
          <p:spPr>
            <a:xfrm>
              <a:off x="1648603" y="2958085"/>
              <a:ext cx="2567239" cy="1668833"/>
            </a:xfrm>
            <a:prstGeom prst="rect">
              <a:avLst/>
            </a:prstGeom>
          </p:spPr>
          <p:txBody>
            <a:bodyPr spcFirstLastPara="1" vert="horz" wrap="square" lIns="0" tIns="0" rIns="0" bIns="0" rtlCol="0" anchor="t" anchorCtr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00000"/>
                </a:lnSpc>
                <a:spcBef>
                  <a:spcPts val="0"/>
                </a:spcBef>
                <a:buNone/>
              </a:pPr>
              <a:r>
                <a:rPr lang="en-US" sz="3600" b="1" dirty="0" smtClean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Nunito" panose="02000503030000020003" pitchFamily="2" charset="0"/>
                  <a:sym typeface="Nunito"/>
                </a:rPr>
                <a:t>I am</a:t>
              </a:r>
            </a:p>
            <a:p>
              <a:pPr marL="0" indent="0" algn="ctr">
                <a:lnSpc>
                  <a:spcPct val="100000"/>
                </a:lnSpc>
                <a:spcBef>
                  <a:spcPts val="0"/>
                </a:spcBef>
                <a:buNone/>
              </a:pPr>
              <a:r>
                <a:rPr lang="en-US" sz="3600" b="1" dirty="0" smtClean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Nunito" panose="02000503030000020003" pitchFamily="2" charset="0"/>
                  <a:sym typeface="Nunito"/>
                </a:rPr>
                <a:t>Roberto</a:t>
              </a:r>
            </a:p>
            <a:p>
              <a:pPr marL="0" indent="0" algn="ctr">
                <a:lnSpc>
                  <a:spcPct val="100000"/>
                </a:lnSpc>
                <a:spcBef>
                  <a:spcPts val="0"/>
                </a:spcBef>
                <a:buNone/>
              </a:pPr>
              <a:r>
                <a:rPr lang="en-US" sz="3600" b="1" dirty="0" smtClean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Nunito" panose="02000503030000020003" pitchFamily="2" charset="0"/>
                  <a:sym typeface="Nunito"/>
                </a:rPr>
                <a:t>Taboada</a:t>
              </a:r>
              <a:endParaRPr lang="en-US" sz="36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chemeClr val="lt2"/>
                </a:highlight>
                <a:latin typeface="Nunito" panose="02000503030000020003" pitchFamily="2" charset="0"/>
                <a:ea typeface="Nunito"/>
                <a:cs typeface="Nunito"/>
                <a:sym typeface="Nunito"/>
              </a:endParaRPr>
            </a:p>
          </p:txBody>
        </p:sp>
      </p:grpSp>
      <p:sp>
        <p:nvSpPr>
          <p:cNvPr id="9" name="Google Shape;784;p17"/>
          <p:cNvSpPr txBox="1">
            <a:spLocks/>
          </p:cNvSpPr>
          <p:nvPr/>
        </p:nvSpPr>
        <p:spPr>
          <a:xfrm>
            <a:off x="5682345" y="2988579"/>
            <a:ext cx="4408846" cy="2781182"/>
          </a:xfrm>
          <a:prstGeom prst="rect">
            <a:avLst/>
          </a:prstGeom>
        </p:spPr>
        <p:txBody>
          <a:bodyPr spcFirstLastPara="1" vert="horz" wrap="square" lIns="0" tIns="0" rIns="0" bIns="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 dirty="0" smtClean="0"/>
              <a:t>Public Relations Supervisor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 dirty="0" smtClean="0"/>
              <a:t>Custodian of Records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 dirty="0" smtClean="0"/>
              <a:t>Webmaster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endParaRPr lang="en-US" sz="8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 dirty="0" smtClean="0"/>
              <a:t>Reach out to me at: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 dirty="0" smtClean="0"/>
              <a:t>Office: (505) 368-4984 ext. 20131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 dirty="0" smtClean="0"/>
              <a:t>Cell: (505) 263-9642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 u="sng" dirty="0" smtClean="0"/>
              <a:t>tabor@centralschools.org</a:t>
            </a:r>
          </a:p>
        </p:txBody>
      </p:sp>
    </p:spTree>
    <p:extLst>
      <p:ext uri="{BB962C8B-B14F-4D97-AF65-F5344CB8AC3E}">
        <p14:creationId xmlns:p14="http://schemas.microsoft.com/office/powerpoint/2010/main" val="1781893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5372500" y="-851977"/>
            <a:ext cx="8561954" cy="8561954"/>
          </a:xfrm>
          <a:prstGeom prst="ellipse">
            <a:avLst/>
          </a:prstGeom>
          <a:gradFill flip="none" rotWithShape="1">
            <a:gsLst>
              <a:gs pos="0">
                <a:schemeClr val="accent4">
                  <a:tint val="66000"/>
                  <a:satMod val="160000"/>
                </a:schemeClr>
              </a:gs>
              <a:gs pos="50000">
                <a:schemeClr val="accent4">
                  <a:tint val="44500"/>
                  <a:satMod val="160000"/>
                </a:schemeClr>
              </a:gs>
              <a:gs pos="100000">
                <a:schemeClr val="accent4"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Google Shape;427;p25"/>
          <p:cNvSpPr txBox="1">
            <a:spLocks noGrp="1"/>
          </p:cNvSpPr>
          <p:nvPr>
            <p:ph type="title"/>
          </p:nvPr>
        </p:nvSpPr>
        <p:spPr>
          <a:xfrm>
            <a:off x="1187101" y="2038863"/>
            <a:ext cx="8496992" cy="43528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</a:pPr>
            <a:r>
              <a:rPr lang="en-US" b="1" dirty="0"/>
              <a:t>Public Relations </a:t>
            </a:r>
            <a:r>
              <a:rPr lang="en-US" b="1" dirty="0" smtClean="0"/>
              <a:t>Office: Goals</a:t>
            </a:r>
            <a:endParaRPr b="1" dirty="0"/>
          </a:p>
        </p:txBody>
      </p:sp>
      <p:sp>
        <p:nvSpPr>
          <p:cNvPr id="11" name="Google Shape;784;p17"/>
          <p:cNvSpPr txBox="1">
            <a:spLocks/>
          </p:cNvSpPr>
          <p:nvPr/>
        </p:nvSpPr>
        <p:spPr>
          <a:xfrm>
            <a:off x="1187101" y="2539692"/>
            <a:ext cx="8496992" cy="2781182"/>
          </a:xfrm>
          <a:prstGeom prst="rect">
            <a:avLst/>
          </a:prstGeom>
        </p:spPr>
        <p:txBody>
          <a:bodyPr spcFirstLastPara="1" vert="horz" wrap="square" lIns="0" tIns="0" rIns="0" bIns="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The Public Relations Office </a:t>
            </a:r>
            <a:r>
              <a:rPr lang="en-US" dirty="0" smtClean="0"/>
              <a:t>pursues effective communication to students, families, staff, community </a:t>
            </a:r>
            <a:r>
              <a:rPr lang="en-US" dirty="0"/>
              <a:t>members, and the media. </a:t>
            </a:r>
            <a:r>
              <a:rPr lang="en-US" dirty="0" smtClean="0"/>
              <a:t> The goals are to provide </a:t>
            </a:r>
            <a:r>
              <a:rPr lang="en-US" dirty="0"/>
              <a:t>accurate </a:t>
            </a:r>
            <a:r>
              <a:rPr lang="en-US" dirty="0" smtClean="0"/>
              <a:t>information and </a:t>
            </a:r>
            <a:r>
              <a:rPr lang="en-US" dirty="0"/>
              <a:t>to be transparent</a:t>
            </a:r>
            <a:r>
              <a:rPr lang="en-US" dirty="0" smtClean="0"/>
              <a:t>.  The </a:t>
            </a:r>
            <a:r>
              <a:rPr lang="en-US" dirty="0"/>
              <a:t>office also monitors </a:t>
            </a:r>
            <a:r>
              <a:rPr lang="en-US" dirty="0" smtClean="0"/>
              <a:t>trends </a:t>
            </a:r>
            <a:r>
              <a:rPr lang="en-US" dirty="0"/>
              <a:t>that have an impact on Central </a:t>
            </a:r>
            <a:r>
              <a:rPr lang="en-US" dirty="0" smtClean="0"/>
              <a:t>Schools, and to develop projects or campaigns around them, if needed.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6603" y="5305691"/>
            <a:ext cx="1657653" cy="112744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7936" y="4085976"/>
            <a:ext cx="1657653" cy="112744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4218" y="1646546"/>
            <a:ext cx="1665093" cy="112744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6855" y="424867"/>
            <a:ext cx="1659816" cy="1129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4217" y="2866261"/>
            <a:ext cx="1665093" cy="1127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141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427;p25"/>
          <p:cNvSpPr txBox="1">
            <a:spLocks noGrp="1"/>
          </p:cNvSpPr>
          <p:nvPr>
            <p:ph type="title"/>
          </p:nvPr>
        </p:nvSpPr>
        <p:spPr>
          <a:xfrm>
            <a:off x="1818066" y="1340593"/>
            <a:ext cx="8555869" cy="43528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</a:pPr>
            <a:r>
              <a:rPr lang="en-US" b="1" dirty="0"/>
              <a:t>Public Relations </a:t>
            </a:r>
            <a:r>
              <a:rPr lang="en-US" b="1" dirty="0" smtClean="0"/>
              <a:t>Office: Duties</a:t>
            </a:r>
            <a:endParaRPr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491" y="1973794"/>
            <a:ext cx="5926518" cy="4088032"/>
          </a:xfrm>
          <a:prstGeom prst="rect">
            <a:avLst/>
          </a:prstGeom>
        </p:spPr>
      </p:pic>
      <p:sp>
        <p:nvSpPr>
          <p:cNvPr id="5" name="Google Shape;784;p17"/>
          <p:cNvSpPr txBox="1">
            <a:spLocks/>
          </p:cNvSpPr>
          <p:nvPr/>
        </p:nvSpPr>
        <p:spPr>
          <a:xfrm>
            <a:off x="7096239" y="2056924"/>
            <a:ext cx="3985271" cy="4004902"/>
          </a:xfrm>
          <a:prstGeom prst="rect">
            <a:avLst/>
          </a:prstGeom>
        </p:spPr>
        <p:txBody>
          <a:bodyPr spcFirstLastPara="1" vert="horz" wrap="square" lIns="0" tIns="0" rIns="0" bIns="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1600" dirty="0"/>
              <a:t>Crafting messages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1600" dirty="0" smtClean="0"/>
              <a:t>Responding </a:t>
            </a:r>
            <a:r>
              <a:rPr lang="en-US" sz="1600" dirty="0"/>
              <a:t>to media inquiries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1600" dirty="0"/>
              <a:t>Pitching stories to media outlets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1600" dirty="0" smtClean="0"/>
              <a:t>Photography </a:t>
            </a:r>
            <a:r>
              <a:rPr lang="en-US" sz="1600" dirty="0"/>
              <a:t>&amp; videography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1600" dirty="0"/>
              <a:t>Social Media, including promoting district and school events, </a:t>
            </a:r>
            <a:r>
              <a:rPr lang="en-US" sz="1600" dirty="0" smtClean="0"/>
              <a:t>news and </a:t>
            </a:r>
            <a:r>
              <a:rPr lang="en-US" sz="1600" dirty="0"/>
              <a:t>awards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1600" dirty="0"/>
              <a:t>Website </a:t>
            </a:r>
            <a:r>
              <a:rPr lang="en-US" sz="1600" dirty="0" smtClean="0"/>
              <a:t>Updating &amp; More: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en-US" sz="1200" dirty="0" smtClean="0"/>
              <a:t>Uploading files/forms </a:t>
            </a:r>
            <a:r>
              <a:rPr lang="en-US" sz="1200" dirty="0"/>
              <a:t>and </a:t>
            </a:r>
            <a:r>
              <a:rPr lang="en-US" sz="1200" dirty="0" smtClean="0"/>
              <a:t>adding news</a:t>
            </a:r>
            <a:endParaRPr lang="en-US" sz="1200" dirty="0"/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en-US" sz="1200" dirty="0"/>
              <a:t>Training staff on the new platform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en-US" sz="1200" dirty="0"/>
              <a:t>Conducting focus groups on </a:t>
            </a:r>
            <a:r>
              <a:rPr lang="en-US" sz="1200" dirty="0" smtClean="0"/>
              <a:t>ccsdnm.org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1600" dirty="0"/>
              <a:t>Livestreaming of events, including the Board of </a:t>
            </a:r>
            <a:r>
              <a:rPr lang="en-US" sz="1600" dirty="0" smtClean="0"/>
              <a:t>Education </a:t>
            </a:r>
            <a:r>
              <a:rPr lang="en-US" sz="1600" dirty="0"/>
              <a:t>Meetings</a:t>
            </a:r>
          </a:p>
        </p:txBody>
      </p:sp>
    </p:spTree>
    <p:extLst>
      <p:ext uri="{BB962C8B-B14F-4D97-AF65-F5344CB8AC3E}">
        <p14:creationId xmlns:p14="http://schemas.microsoft.com/office/powerpoint/2010/main" val="4032567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427;p25"/>
          <p:cNvSpPr txBox="1">
            <a:spLocks noGrp="1"/>
          </p:cNvSpPr>
          <p:nvPr>
            <p:ph type="title"/>
          </p:nvPr>
        </p:nvSpPr>
        <p:spPr>
          <a:xfrm>
            <a:off x="1411953" y="1340593"/>
            <a:ext cx="9368095" cy="43528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</a:pPr>
            <a:r>
              <a:rPr lang="en-US" b="1" dirty="0" smtClean="0"/>
              <a:t>Duties (continued)</a:t>
            </a:r>
            <a:endParaRPr b="1" dirty="0"/>
          </a:p>
        </p:txBody>
      </p:sp>
      <p:sp>
        <p:nvSpPr>
          <p:cNvPr id="5" name="Google Shape;784;p17"/>
          <p:cNvSpPr txBox="1">
            <a:spLocks/>
          </p:cNvSpPr>
          <p:nvPr/>
        </p:nvSpPr>
        <p:spPr>
          <a:xfrm>
            <a:off x="7096239" y="2056924"/>
            <a:ext cx="3985271" cy="4118804"/>
          </a:xfrm>
          <a:prstGeom prst="rect">
            <a:avLst/>
          </a:prstGeom>
        </p:spPr>
        <p:txBody>
          <a:bodyPr spcFirstLastPara="1" vert="horz" wrap="square" lIns="0" tIns="0" rIns="0" bIns="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1600" dirty="0" smtClean="0"/>
              <a:t>Contacting parents and staff: Robotexts/Robocalls/Surveys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1600" dirty="0" smtClean="0"/>
              <a:t>Inclement Weather Messaging: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en-US" sz="1200" dirty="0"/>
              <a:t>Sending information to </a:t>
            </a:r>
            <a:r>
              <a:rPr lang="en-US" sz="1200" dirty="0" smtClean="0"/>
              <a:t>families and staff</a:t>
            </a:r>
            <a:endParaRPr lang="en-US" sz="1200" dirty="0"/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en-US" sz="1200" dirty="0" smtClean="0"/>
              <a:t>Adding information to KOB / KRQE / KOAT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en-US" sz="1200" dirty="0" smtClean="0"/>
              <a:t>Sending information to radio stations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en-US" sz="1200" dirty="0"/>
              <a:t>Adding information </a:t>
            </a:r>
            <a:r>
              <a:rPr lang="en-US" sz="1200" dirty="0" smtClean="0"/>
              <a:t>to ccsdnm.org and social media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en-US" sz="1200" dirty="0" smtClean="0"/>
              <a:t>Robotexts/Robocalls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1600" dirty="0" smtClean="0"/>
              <a:t>Public Records Requests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1600" dirty="0" smtClean="0"/>
              <a:t>Creating ads for web, print and radio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1600" dirty="0" smtClean="0"/>
              <a:t>Billboards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1600" dirty="0" smtClean="0"/>
              <a:t>Collaborating </a:t>
            </a:r>
            <a:r>
              <a:rPr lang="en-US" sz="1600" dirty="0"/>
              <a:t>on </a:t>
            </a:r>
            <a:r>
              <a:rPr lang="en-US" sz="1600" dirty="0" smtClean="0"/>
              <a:t>projects</a:t>
            </a:r>
            <a:endParaRPr lang="en-US" sz="1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9654" y="1859008"/>
            <a:ext cx="3230202" cy="418434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9692" y="2975327"/>
            <a:ext cx="3763407" cy="3158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622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699" y="1305991"/>
            <a:ext cx="3531644" cy="418303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6497" y="3262846"/>
            <a:ext cx="2699892" cy="19633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8056" y="4593654"/>
            <a:ext cx="2708588" cy="196195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2028" y="1305992"/>
            <a:ext cx="4746568" cy="3602272"/>
          </a:xfrm>
          <a:prstGeom prst="rect">
            <a:avLst/>
          </a:prstGeom>
        </p:spPr>
      </p:pic>
      <p:sp>
        <p:nvSpPr>
          <p:cNvPr id="8" name="Google Shape;784;p17"/>
          <p:cNvSpPr txBox="1">
            <a:spLocks/>
          </p:cNvSpPr>
          <p:nvPr/>
        </p:nvSpPr>
        <p:spPr>
          <a:xfrm>
            <a:off x="6232417" y="4908264"/>
            <a:ext cx="4825791" cy="1583976"/>
          </a:xfrm>
          <a:prstGeom prst="rect">
            <a:avLst/>
          </a:prstGeom>
        </p:spPr>
        <p:txBody>
          <a:bodyPr spcFirstLastPara="1" vert="horz" wrap="square" lIns="0" tIns="0" rIns="0" bIns="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1100" dirty="0" smtClean="0"/>
              <a:t>Facebook </a:t>
            </a:r>
            <a:r>
              <a:rPr lang="en-US" sz="1100" dirty="0"/>
              <a:t>Insights: </a:t>
            </a:r>
            <a:r>
              <a:rPr lang="en-US" sz="1100" dirty="0" smtClean="0"/>
              <a:t>We observe the reach of every post and promote messages based on importance and current traction.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endParaRPr lang="en-US" sz="500" dirty="0" smtClean="0"/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1100" dirty="0" smtClean="0"/>
              <a:t>Google </a:t>
            </a:r>
            <a:r>
              <a:rPr lang="en-US" sz="1100" dirty="0"/>
              <a:t>Analytics: We follow information in real time on pages viewed to make sure the district’s messages and latest news are viewed</a:t>
            </a:r>
            <a:r>
              <a:rPr lang="en-US" sz="1100" dirty="0" smtClean="0"/>
              <a:t>.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endParaRPr lang="en-US" sz="500" dirty="0" smtClean="0"/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1100" dirty="0" smtClean="0"/>
              <a:t>We also observe survey data, Board of Education, and forums like the Public Input.</a:t>
            </a:r>
            <a:endParaRPr lang="en-US" sz="1100" dirty="0" smtClean="0"/>
          </a:p>
        </p:txBody>
      </p:sp>
      <p:sp>
        <p:nvSpPr>
          <p:cNvPr id="9" name="Google Shape;784;p17"/>
          <p:cNvSpPr txBox="1">
            <a:spLocks/>
          </p:cNvSpPr>
          <p:nvPr/>
        </p:nvSpPr>
        <p:spPr>
          <a:xfrm>
            <a:off x="1133793" y="5541286"/>
            <a:ext cx="1947789" cy="430696"/>
          </a:xfrm>
          <a:prstGeom prst="rect">
            <a:avLst/>
          </a:prstGeom>
        </p:spPr>
        <p:txBody>
          <a:bodyPr spcFirstLastPara="1" vert="horz" wrap="square" lIns="0" tIns="0" rIns="0" bIns="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900" i="1" dirty="0" smtClean="0"/>
              <a:t>Facebook growth: 2,690 viewers in </a:t>
            </a:r>
            <a:r>
              <a:rPr lang="en-US" sz="900" i="1" dirty="0"/>
              <a:t>July </a:t>
            </a:r>
            <a:r>
              <a:rPr lang="en-US" sz="900" i="1" dirty="0" smtClean="0"/>
              <a:t>2018 to 5,790 </a:t>
            </a:r>
            <a:r>
              <a:rPr lang="en-US" sz="900" i="1" dirty="0"/>
              <a:t>in January </a:t>
            </a:r>
            <a:r>
              <a:rPr lang="en-US" sz="900" i="1" dirty="0" smtClean="0"/>
              <a:t>2021</a:t>
            </a:r>
            <a:r>
              <a:rPr lang="en-US" sz="900" i="1" dirty="0"/>
              <a:t>.</a:t>
            </a:r>
          </a:p>
        </p:txBody>
      </p:sp>
      <p:sp>
        <p:nvSpPr>
          <p:cNvPr id="10" name="Google Shape;427;p25"/>
          <p:cNvSpPr txBox="1">
            <a:spLocks noGrp="1"/>
          </p:cNvSpPr>
          <p:nvPr>
            <p:ph type="title"/>
          </p:nvPr>
        </p:nvSpPr>
        <p:spPr>
          <a:xfrm>
            <a:off x="1411953" y="639731"/>
            <a:ext cx="9368095" cy="43528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</a:pPr>
            <a:r>
              <a:rPr lang="en-US" b="1" dirty="0"/>
              <a:t>Public </a:t>
            </a:r>
            <a:r>
              <a:rPr lang="en-US" b="1" dirty="0" smtClean="0"/>
              <a:t>Relations Office: Data</a:t>
            </a:r>
            <a:endParaRPr b="1" dirty="0"/>
          </a:p>
        </p:txBody>
      </p:sp>
    </p:spTree>
    <p:extLst>
      <p:ext uri="{BB962C8B-B14F-4D97-AF65-F5344CB8AC3E}">
        <p14:creationId xmlns:p14="http://schemas.microsoft.com/office/powerpoint/2010/main" val="2425669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427;p25"/>
          <p:cNvSpPr txBox="1">
            <a:spLocks noGrp="1"/>
          </p:cNvSpPr>
          <p:nvPr>
            <p:ph type="title"/>
          </p:nvPr>
        </p:nvSpPr>
        <p:spPr>
          <a:xfrm>
            <a:off x="2483515" y="1182646"/>
            <a:ext cx="7224971" cy="43528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</a:pPr>
            <a:r>
              <a:rPr lang="en-US" b="1" dirty="0"/>
              <a:t>Public </a:t>
            </a:r>
            <a:r>
              <a:rPr lang="en-US" b="1" dirty="0" smtClean="0"/>
              <a:t>Relations Office: Budget</a:t>
            </a:r>
            <a:endParaRPr b="1" dirty="0"/>
          </a:p>
        </p:txBody>
      </p:sp>
      <p:sp>
        <p:nvSpPr>
          <p:cNvPr id="5" name="Google Shape;784;p17"/>
          <p:cNvSpPr txBox="1">
            <a:spLocks/>
          </p:cNvSpPr>
          <p:nvPr/>
        </p:nvSpPr>
        <p:spPr>
          <a:xfrm>
            <a:off x="4647147" y="1679331"/>
            <a:ext cx="6616707" cy="4277375"/>
          </a:xfrm>
          <a:prstGeom prst="rect">
            <a:avLst/>
          </a:prstGeom>
        </p:spPr>
        <p:txBody>
          <a:bodyPr spcFirstLastPara="1" vert="horz" wrap="square" lIns="0" tIns="0" rIns="0" bIns="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1600" dirty="0"/>
              <a:t>Advertising $</a:t>
            </a:r>
            <a:r>
              <a:rPr lang="en-US" sz="1600" dirty="0" smtClean="0"/>
              <a:t>10,000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en-US" sz="1200" dirty="0" smtClean="0"/>
              <a:t>Ads </a:t>
            </a:r>
            <a:r>
              <a:rPr lang="en-US" sz="1200" dirty="0"/>
              <a:t>in newspapers, radio</a:t>
            </a:r>
            <a:r>
              <a:rPr lang="en-US" sz="1200" dirty="0" smtClean="0"/>
              <a:t>, billboards, and social media.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en-US" sz="1200" dirty="0"/>
              <a:t>Covers the content management </a:t>
            </a:r>
            <a:r>
              <a:rPr lang="en-US" sz="1200" dirty="0" smtClean="0"/>
              <a:t>system.</a:t>
            </a:r>
            <a:endParaRPr lang="en-US" sz="1200" dirty="0"/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1600" dirty="0" smtClean="0"/>
              <a:t>Software </a:t>
            </a:r>
            <a:r>
              <a:rPr lang="en-US" sz="1600" dirty="0"/>
              <a:t>$</a:t>
            </a:r>
            <a:r>
              <a:rPr lang="en-US" sz="1600" dirty="0" smtClean="0"/>
              <a:t>2,500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en-US" sz="1200" dirty="0" smtClean="0"/>
              <a:t>Covered applications for the old platform and surveys. Would </a:t>
            </a:r>
            <a:r>
              <a:rPr lang="en-US" sz="1200" dirty="0"/>
              <a:t>cover </a:t>
            </a:r>
            <a:r>
              <a:rPr lang="en-US" sz="1200" dirty="0" smtClean="0"/>
              <a:t>the Adobe </a:t>
            </a:r>
            <a:r>
              <a:rPr lang="en-US" sz="1200" dirty="0"/>
              <a:t>Creative </a:t>
            </a:r>
            <a:r>
              <a:rPr lang="en-US" sz="1200" dirty="0" smtClean="0"/>
              <a:t>Cloud.</a:t>
            </a:r>
            <a:endParaRPr lang="en-US" sz="1200" dirty="0"/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1600" dirty="0" smtClean="0"/>
              <a:t>Supply </a:t>
            </a:r>
            <a:r>
              <a:rPr lang="en-US" sz="1600" dirty="0"/>
              <a:t>Assets $</a:t>
            </a:r>
            <a:r>
              <a:rPr lang="en-US" sz="1600" dirty="0" smtClean="0"/>
              <a:t>2,000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en-US" sz="1200" dirty="0" smtClean="0"/>
              <a:t>Covers </a:t>
            </a:r>
            <a:r>
              <a:rPr lang="en-US" sz="1200" dirty="0"/>
              <a:t>technology and equipment </a:t>
            </a:r>
            <a:r>
              <a:rPr lang="en-US" sz="1200" dirty="0" smtClean="0"/>
              <a:t>needs</a:t>
            </a:r>
            <a:r>
              <a:rPr lang="en-US" sz="1200" dirty="0"/>
              <a:t> </a:t>
            </a:r>
            <a:r>
              <a:rPr lang="en-US" sz="1200" dirty="0" smtClean="0"/>
              <a:t>(tripods</a:t>
            </a:r>
            <a:r>
              <a:rPr lang="en-US" sz="1200" dirty="0"/>
              <a:t>, microphones, </a:t>
            </a:r>
            <a:r>
              <a:rPr lang="en-US" sz="1200" dirty="0" smtClean="0"/>
              <a:t>materials </a:t>
            </a:r>
            <a:r>
              <a:rPr lang="en-US" sz="1200" dirty="0"/>
              <a:t>for </a:t>
            </a:r>
            <a:r>
              <a:rPr lang="en-US" sz="1200" dirty="0" smtClean="0"/>
              <a:t>livestreaming).</a:t>
            </a:r>
            <a:endParaRPr lang="en-US" sz="1200" dirty="0"/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1600" dirty="0"/>
              <a:t>Employee Travel $595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1600" dirty="0"/>
              <a:t>General Supplies and Materials $</a:t>
            </a:r>
            <a:r>
              <a:rPr lang="en-US" sz="1600" dirty="0" smtClean="0"/>
              <a:t>500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en-US" sz="1200" dirty="0" smtClean="0"/>
              <a:t>Typically covers </a:t>
            </a:r>
            <a:r>
              <a:rPr lang="en-US" sz="1200" dirty="0"/>
              <a:t>office supplies. This year, we purchased envelopes and stamps to send surveys to the Newcomb/Naschitti </a:t>
            </a:r>
            <a:r>
              <a:rPr lang="en-US" sz="1200" dirty="0" smtClean="0"/>
              <a:t>area.</a:t>
            </a:r>
            <a:endParaRPr lang="en-US" sz="1200" dirty="0"/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1600" dirty="0"/>
              <a:t>Professional Development $1,000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1600" dirty="0"/>
              <a:t>Other Contracts Services $</a:t>
            </a:r>
            <a:r>
              <a:rPr lang="en-US" sz="1600" dirty="0" smtClean="0"/>
              <a:t>2,000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146" y="1666346"/>
            <a:ext cx="3567541" cy="4303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987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783;p17"/>
          <p:cNvSpPr txBox="1">
            <a:spLocks/>
          </p:cNvSpPr>
          <p:nvPr/>
        </p:nvSpPr>
        <p:spPr>
          <a:xfrm>
            <a:off x="2799150" y="2886259"/>
            <a:ext cx="6593700" cy="1159800"/>
          </a:xfrm>
          <a:prstGeom prst="rect">
            <a:avLst/>
          </a:prstGeom>
        </p:spPr>
        <p:txBody>
          <a:bodyPr spcFirstLastPara="1" vert="horz" wrap="square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r>
              <a:rPr lang="en-US" sz="96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unito" panose="02000503030000020003" pitchFamily="2" charset="0"/>
              </a:rPr>
              <a:t>Thank you!</a:t>
            </a:r>
            <a:endParaRPr lang="en-US" sz="96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unito" panose="02000503030000020003" pitchFamily="2" charset="0"/>
            </a:endParaRPr>
          </a:p>
        </p:txBody>
      </p:sp>
      <p:sp>
        <p:nvSpPr>
          <p:cNvPr id="5" name="Google Shape;784;p17"/>
          <p:cNvSpPr txBox="1">
            <a:spLocks/>
          </p:cNvSpPr>
          <p:nvPr/>
        </p:nvSpPr>
        <p:spPr>
          <a:xfrm>
            <a:off x="2799150" y="4085885"/>
            <a:ext cx="6593700" cy="535992"/>
          </a:xfrm>
          <a:prstGeom prst="rect">
            <a:avLst/>
          </a:prstGeom>
        </p:spPr>
        <p:txBody>
          <a:bodyPr spcFirstLastPara="1" vert="horz" wrap="square" lIns="0" tIns="0" rIns="0" bIns="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6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unito" panose="02000503030000020003" pitchFamily="2" charset="0"/>
                <a:sym typeface="Nunito"/>
              </a:rPr>
              <a:t>Any questions?</a:t>
            </a:r>
            <a:endParaRPr lang="en-US" sz="2400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1402" y="507078"/>
            <a:ext cx="2209197" cy="2209197"/>
          </a:xfrm>
          <a:prstGeom prst="rect">
            <a:avLst/>
          </a:prstGeom>
        </p:spPr>
      </p:pic>
      <p:sp>
        <p:nvSpPr>
          <p:cNvPr id="7" name="Google Shape;784;p17"/>
          <p:cNvSpPr txBox="1">
            <a:spLocks/>
          </p:cNvSpPr>
          <p:nvPr/>
        </p:nvSpPr>
        <p:spPr>
          <a:xfrm>
            <a:off x="4069575" y="4786925"/>
            <a:ext cx="5100248" cy="1522436"/>
          </a:xfrm>
          <a:prstGeom prst="rect">
            <a:avLst/>
          </a:prstGeom>
        </p:spPr>
        <p:txBody>
          <a:bodyPr spcFirstLastPara="1" vert="horz" wrap="square" lIns="0" tIns="0" rIns="0" bIns="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 dirty="0" smtClean="0"/>
              <a:t>Remember to visit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 dirty="0" smtClean="0"/>
              <a:t>Website: ccsdnm.org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100"/>
              <a:buNone/>
            </a:pPr>
            <a:r>
              <a:rPr lang="en-US" sz="2400" dirty="0" smtClean="0"/>
              <a:t>Instagram: @ccsdnm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 dirty="0" smtClean="0"/>
              <a:t>Facebook: @CentralConsolidatedSchools</a:t>
            </a:r>
          </a:p>
        </p:txBody>
      </p:sp>
    </p:spTree>
    <p:extLst>
      <p:ext uri="{BB962C8B-B14F-4D97-AF65-F5344CB8AC3E}">
        <p14:creationId xmlns:p14="http://schemas.microsoft.com/office/powerpoint/2010/main" val="911726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326</TotalTime>
  <Words>430</Words>
  <Application>Microsoft Office PowerPoint</Application>
  <PresentationFormat>Widescreen</PresentationFormat>
  <Paragraphs>66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Nunito</vt:lpstr>
      <vt:lpstr>Office Theme</vt:lpstr>
      <vt:lpstr>Public Relations</vt:lpstr>
      <vt:lpstr>PowerPoint Presentation</vt:lpstr>
      <vt:lpstr>Public Relations Office: Goals</vt:lpstr>
      <vt:lpstr>Public Relations Office: Duties</vt:lpstr>
      <vt:lpstr>Duties (continued)</vt:lpstr>
      <vt:lpstr>Public Relations Office: Data</vt:lpstr>
      <vt:lpstr>Public Relations Office: Budget</vt:lpstr>
      <vt:lpstr>PowerPoint Presentation</vt:lpstr>
    </vt:vector>
  </TitlesOfParts>
  <Company>HP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RobertoTaboada</dc:creator>
  <cp:lastModifiedBy>RobertoTaboada</cp:lastModifiedBy>
  <cp:revision>258</cp:revision>
  <cp:lastPrinted>2021-03-24T19:27:32Z</cp:lastPrinted>
  <dcterms:created xsi:type="dcterms:W3CDTF">2021-03-23T16:17:55Z</dcterms:created>
  <dcterms:modified xsi:type="dcterms:W3CDTF">2021-03-24T19:30:03Z</dcterms:modified>
</cp:coreProperties>
</file>